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2">
  <p:sldMasterIdLst>
    <p:sldMasterId id="2147483648" r:id="rId1"/>
    <p:sldMasterId id="2147483653" r:id="rId2"/>
  </p:sldMasterIdLst>
  <p:notesMasterIdLst>
    <p:notesMasterId r:id="rId34"/>
  </p:notesMasterIdLst>
  <p:handoutMasterIdLst>
    <p:handoutMasterId r:id="rId35"/>
  </p:handoutMasterIdLst>
  <p:sldIdLst>
    <p:sldId id="256" r:id="rId3"/>
    <p:sldId id="258" r:id="rId4"/>
    <p:sldId id="259" r:id="rId5"/>
    <p:sldId id="331" r:id="rId6"/>
    <p:sldId id="330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261" r:id="rId20"/>
    <p:sldId id="260" r:id="rId21"/>
    <p:sldId id="344" r:id="rId22"/>
    <p:sldId id="345" r:id="rId23"/>
    <p:sldId id="346" r:id="rId24"/>
    <p:sldId id="347" r:id="rId25"/>
    <p:sldId id="348" r:id="rId26"/>
    <p:sldId id="349" r:id="rId27"/>
    <p:sldId id="350" r:id="rId28"/>
    <p:sldId id="351" r:id="rId29"/>
    <p:sldId id="352" r:id="rId30"/>
    <p:sldId id="353" r:id="rId31"/>
    <p:sldId id="354" r:id="rId32"/>
    <p:sldId id="355" r:id="rId33"/>
  </p:sldIdLst>
  <p:sldSz cx="12192000" cy="6858000"/>
  <p:notesSz cx="7104063" cy="10234613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6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EEBDC"/>
    <a:srgbClr val="6D9A93"/>
    <a:srgbClr val="F7E4C3"/>
    <a:srgbClr val="B2B2B2"/>
    <a:srgbClr val="202020"/>
    <a:srgbClr val="323232"/>
    <a:srgbClr val="CC3300"/>
    <a:srgbClr val="CC0000"/>
    <a:srgbClr val="FF3300"/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83" autoAdjust="0"/>
    <p:restoredTop sz="86408"/>
  </p:normalViewPr>
  <p:slideViewPr>
    <p:cSldViewPr snapToGrid="0" showGuides="1">
      <p:cViewPr varScale="1">
        <p:scale>
          <a:sx n="74" d="100"/>
          <a:sy n="74" d="100"/>
        </p:scale>
        <p:origin x="-1248" y="-102"/>
      </p:cViewPr>
      <p:guideLst>
        <p:guide orient="horz" pos="2206"/>
        <p:guide pos="3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2024-05-07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2024-05-07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929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2024-05-07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三角形 9"/>
          <p:cNvSpPr/>
          <p:nvPr userDrawn="1"/>
        </p:nvSpPr>
        <p:spPr>
          <a:xfrm rot="19968479">
            <a:off x="-7087994" y="1607135"/>
            <a:ext cx="11898417" cy="10257257"/>
          </a:xfrm>
          <a:prstGeom prst="triangle">
            <a:avLst/>
          </a:prstGeom>
          <a:solidFill>
            <a:srgbClr val="CEEBDC">
              <a:alpha val="3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3288145" y="2283289"/>
            <a:ext cx="5227782" cy="1559038"/>
          </a:xfrm>
          <a:prstGeom prst="rect">
            <a:avLst/>
          </a:prstGeom>
          <a:solidFill>
            <a:srgbClr val="6D9A93"/>
          </a:solidFill>
          <a:ln w="15875">
            <a:solidFill>
              <a:srgbClr val="6D9A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三角形 14"/>
          <p:cNvSpPr/>
          <p:nvPr userDrawn="1"/>
        </p:nvSpPr>
        <p:spPr>
          <a:xfrm rot="17458738">
            <a:off x="387027" y="4632890"/>
            <a:ext cx="1624305" cy="1400263"/>
          </a:xfrm>
          <a:prstGeom prst="triangle">
            <a:avLst/>
          </a:prstGeom>
          <a:solidFill>
            <a:srgbClr val="8CBC9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9" name="圆角矩形 8"/>
          <p:cNvSpPr/>
          <p:nvPr userDrawn="1"/>
        </p:nvSpPr>
        <p:spPr>
          <a:xfrm>
            <a:off x="4961913" y="2080089"/>
            <a:ext cx="1838036" cy="406400"/>
          </a:xfrm>
          <a:prstGeom prst="roundRect">
            <a:avLst>
              <a:gd name="adj" fmla="val 50000"/>
            </a:avLst>
          </a:prstGeom>
          <a:solidFill>
            <a:srgbClr val="8CB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12" name="椭圆 11"/>
          <p:cNvSpPr/>
          <p:nvPr userDrawn="1"/>
        </p:nvSpPr>
        <p:spPr>
          <a:xfrm>
            <a:off x="9946917" y="-1640796"/>
            <a:ext cx="4959927" cy="4879219"/>
          </a:xfrm>
          <a:prstGeom prst="ellipse">
            <a:avLst/>
          </a:prstGeom>
          <a:solidFill>
            <a:srgbClr val="F7E4C3">
              <a:alpha val="485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三角形 12"/>
          <p:cNvSpPr/>
          <p:nvPr userDrawn="1"/>
        </p:nvSpPr>
        <p:spPr>
          <a:xfrm rot="650627">
            <a:off x="9435723" y="288810"/>
            <a:ext cx="683465" cy="589194"/>
          </a:xfrm>
          <a:prstGeom prst="triangle">
            <a:avLst/>
          </a:prstGeom>
          <a:solidFill>
            <a:srgbClr val="CEEBDC">
              <a:alpha val="8467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3739159" y="5160494"/>
            <a:ext cx="726040" cy="726040"/>
          </a:xfrm>
          <a:prstGeom prst="ellipse">
            <a:avLst/>
          </a:prstGeom>
          <a:solidFill>
            <a:srgbClr val="F7E4C3">
              <a:alpha val="3791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426460" y="2671445"/>
            <a:ext cx="4951730" cy="782955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000" b="1">
                <a:solidFill>
                  <a:schemeClr val="bg1"/>
                </a:solidFill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407025" y="2100580"/>
            <a:ext cx="991235" cy="365760"/>
          </a:xfrm>
        </p:spPr>
        <p:txBody>
          <a:bodyPr anchor="b">
            <a:noAutofit/>
          </a:bodyPr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dirty="0"/>
              <a:t>第二章</a:t>
            </a:r>
            <a:endParaRPr kumimoji="1"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泪珠形 6"/>
          <p:cNvSpPr/>
          <p:nvPr userDrawn="1"/>
        </p:nvSpPr>
        <p:spPr>
          <a:xfrm>
            <a:off x="3057642" y="2640834"/>
            <a:ext cx="1037703" cy="1037703"/>
          </a:xfrm>
          <a:prstGeom prst="teardrop">
            <a:avLst>
              <a:gd name="adj" fmla="val 98335"/>
            </a:avLst>
          </a:prstGeom>
          <a:solidFill>
            <a:srgbClr val="8CBC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椭圆 18"/>
          <p:cNvSpPr/>
          <p:nvPr userDrawn="1"/>
        </p:nvSpPr>
        <p:spPr>
          <a:xfrm>
            <a:off x="-3902765" y="3678537"/>
            <a:ext cx="8819322" cy="8819322"/>
          </a:xfrm>
          <a:prstGeom prst="ellipse">
            <a:avLst/>
          </a:prstGeom>
          <a:solidFill>
            <a:srgbClr val="CEEBD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10364004" y="-2842491"/>
            <a:ext cx="6142384" cy="6002176"/>
          </a:xfrm>
          <a:prstGeom prst="ellipse">
            <a:avLst/>
          </a:prstGeom>
          <a:solidFill>
            <a:srgbClr val="CEEBD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10926418" y="-2704301"/>
            <a:ext cx="6142384" cy="6002176"/>
          </a:xfrm>
          <a:prstGeom prst="ellipse">
            <a:avLst/>
          </a:prstGeom>
          <a:solidFill>
            <a:srgbClr val="CEEBD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椭圆 21"/>
          <p:cNvSpPr/>
          <p:nvPr userDrawn="1"/>
        </p:nvSpPr>
        <p:spPr>
          <a:xfrm>
            <a:off x="9693966" y="-2917733"/>
            <a:ext cx="6142384" cy="6002176"/>
          </a:xfrm>
          <a:prstGeom prst="ellipse">
            <a:avLst/>
          </a:prstGeom>
          <a:solidFill>
            <a:srgbClr val="CEEBD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椭圆 22"/>
          <p:cNvSpPr/>
          <p:nvPr userDrawn="1"/>
        </p:nvSpPr>
        <p:spPr>
          <a:xfrm>
            <a:off x="-4412973" y="3691789"/>
            <a:ext cx="8819322" cy="8819322"/>
          </a:xfrm>
          <a:prstGeom prst="ellipse">
            <a:avLst/>
          </a:prstGeom>
          <a:solidFill>
            <a:srgbClr val="CEEBD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椭圆 23"/>
          <p:cNvSpPr/>
          <p:nvPr userDrawn="1"/>
        </p:nvSpPr>
        <p:spPr>
          <a:xfrm>
            <a:off x="-5380382" y="3546015"/>
            <a:ext cx="8819322" cy="8819322"/>
          </a:xfrm>
          <a:prstGeom prst="ellipse">
            <a:avLst/>
          </a:prstGeom>
          <a:solidFill>
            <a:srgbClr val="CEEBDC">
              <a:alpha val="1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5" name="三角形 24"/>
          <p:cNvSpPr/>
          <p:nvPr userDrawn="1"/>
        </p:nvSpPr>
        <p:spPr>
          <a:xfrm rot="18818094">
            <a:off x="8609129" y="6442312"/>
            <a:ext cx="490503" cy="440446"/>
          </a:xfrm>
          <a:prstGeom prst="triangle">
            <a:avLst/>
          </a:prstGeom>
          <a:solidFill>
            <a:srgbClr val="8CBC90">
              <a:alpha val="359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6" name="椭圆 25"/>
          <p:cNvSpPr/>
          <p:nvPr userDrawn="1"/>
        </p:nvSpPr>
        <p:spPr>
          <a:xfrm>
            <a:off x="3165482" y="4868581"/>
            <a:ext cx="726040" cy="726040"/>
          </a:xfrm>
          <a:prstGeom prst="ellipse">
            <a:avLst/>
          </a:prstGeom>
          <a:solidFill>
            <a:srgbClr val="F7E4C3">
              <a:alpha val="2511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三角形 26"/>
          <p:cNvSpPr/>
          <p:nvPr userDrawn="1"/>
        </p:nvSpPr>
        <p:spPr>
          <a:xfrm rot="650627">
            <a:off x="536683" y="1690558"/>
            <a:ext cx="412757" cy="355825"/>
          </a:xfrm>
          <a:prstGeom prst="triangle">
            <a:avLst/>
          </a:prstGeom>
          <a:solidFill>
            <a:srgbClr val="CEEBDC">
              <a:alpha val="8467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三角形 27"/>
          <p:cNvSpPr/>
          <p:nvPr userDrawn="1"/>
        </p:nvSpPr>
        <p:spPr>
          <a:xfrm rot="18818094">
            <a:off x="10005764" y="3191426"/>
            <a:ext cx="318288" cy="285806"/>
          </a:xfrm>
          <a:prstGeom prst="triangle">
            <a:avLst/>
          </a:prstGeom>
          <a:solidFill>
            <a:srgbClr val="F7E4C3">
              <a:alpha val="359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0" name="椭圆 29"/>
          <p:cNvSpPr/>
          <p:nvPr userDrawn="1"/>
        </p:nvSpPr>
        <p:spPr>
          <a:xfrm>
            <a:off x="7500416" y="158597"/>
            <a:ext cx="424385" cy="424385"/>
          </a:xfrm>
          <a:prstGeom prst="ellipse">
            <a:avLst/>
          </a:prstGeom>
          <a:solidFill>
            <a:srgbClr val="F7E4C3">
              <a:alpha val="2511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4313048" y="2649481"/>
            <a:ext cx="4212707" cy="896534"/>
          </a:xfrm>
          <a:prstGeom prst="rect">
            <a:avLst/>
          </a:prstGeom>
          <a:solidFill>
            <a:srgbClr val="6D9A93"/>
          </a:solidFill>
          <a:ln w="15875">
            <a:solidFill>
              <a:srgbClr val="6D9A9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标题 1"/>
          <p:cNvSpPr>
            <a:spLocks noGrp="1"/>
          </p:cNvSpPr>
          <p:nvPr>
            <p:ph type="ctrTitle" hasCustomPrompt="1"/>
          </p:nvPr>
        </p:nvSpPr>
        <p:spPr>
          <a:xfrm>
            <a:off x="4535552" y="2892572"/>
            <a:ext cx="3766130" cy="517645"/>
          </a:xfrm>
        </p:spPr>
        <p:txBody>
          <a:bodyPr anchor="b">
            <a:noAutofit/>
          </a:bodyPr>
          <a:lstStyle>
            <a:lvl1pPr algn="ctr">
              <a:defRPr sz="2800" b="1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r>
              <a:rPr kumimoji="1" lang="zh-CN" altLang="en-US" dirty="0"/>
              <a:t>数字媒体中的美术范畴</a:t>
            </a:r>
          </a:p>
        </p:txBody>
      </p:sp>
      <p:sp>
        <p:nvSpPr>
          <p:cNvPr id="14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213100" y="2882900"/>
            <a:ext cx="726440" cy="536575"/>
          </a:xfrm>
        </p:spPr>
        <p:txBody>
          <a:bodyPr anchor="b">
            <a:norm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zh-CN" dirty="0"/>
              <a:t>1.1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740" y="6254750"/>
            <a:ext cx="3606800" cy="365125"/>
          </a:xfrm>
        </p:spPr>
        <p:txBody>
          <a:bodyPr>
            <a:noAutofit/>
          </a:bodyPr>
          <a:lstStyle>
            <a:lvl1pPr>
              <a:defRPr sz="1400" b="1">
                <a:solidFill>
                  <a:srgbClr val="6D9A9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2024-05-07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4" name="椭圆 13"/>
          <p:cNvSpPr/>
          <p:nvPr userDrawn="1"/>
        </p:nvSpPr>
        <p:spPr>
          <a:xfrm>
            <a:off x="215843" y="274061"/>
            <a:ext cx="187757" cy="187757"/>
          </a:xfrm>
          <a:prstGeom prst="ellipse">
            <a:avLst/>
          </a:prstGeom>
          <a:solidFill>
            <a:srgbClr val="6D9A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94979" y="274061"/>
            <a:ext cx="187757" cy="187757"/>
          </a:xfrm>
          <a:prstGeom prst="ellipse">
            <a:avLst/>
          </a:prstGeom>
          <a:solidFill>
            <a:srgbClr val="CEEB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142135" y="274061"/>
            <a:ext cx="187757" cy="187757"/>
          </a:xfrm>
          <a:prstGeom prst="ellipse">
            <a:avLst/>
          </a:prstGeom>
          <a:solidFill>
            <a:srgbClr val="F7E4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2024-05-07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2024-05-07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15110" y="185420"/>
            <a:ext cx="976503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椭圆 13"/>
          <p:cNvSpPr/>
          <p:nvPr userDrawn="1"/>
        </p:nvSpPr>
        <p:spPr>
          <a:xfrm>
            <a:off x="215843" y="274061"/>
            <a:ext cx="187757" cy="187757"/>
          </a:xfrm>
          <a:prstGeom prst="ellipse">
            <a:avLst/>
          </a:prstGeom>
          <a:solidFill>
            <a:srgbClr val="6D9A9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94979" y="274061"/>
            <a:ext cx="187757" cy="187757"/>
          </a:xfrm>
          <a:prstGeom prst="ellipse">
            <a:avLst/>
          </a:prstGeom>
          <a:solidFill>
            <a:srgbClr val="CEEBD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1142135" y="274061"/>
            <a:ext cx="187757" cy="187757"/>
          </a:xfrm>
          <a:prstGeom prst="ellipse">
            <a:avLst/>
          </a:prstGeom>
          <a:solidFill>
            <a:srgbClr val="F7E4C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8" name="文本框 7"/>
          <p:cNvSpPr txBox="1"/>
          <p:nvPr userDrawn="1"/>
        </p:nvSpPr>
        <p:spPr>
          <a:xfrm>
            <a:off x="9846945" y="6356350"/>
            <a:ext cx="1981835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rgbClr val="6D9A9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第</a:t>
            </a:r>
            <a:r>
              <a:rPr lang="en-US" altLang="zh-CN" sz="1400" b="1" dirty="0">
                <a:solidFill>
                  <a:srgbClr val="6D9A9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6D9A9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章</a:t>
            </a:r>
            <a:r>
              <a:rPr lang="en-US" altLang="zh-CN" sz="1400" b="1" dirty="0">
                <a:solidFill>
                  <a:srgbClr val="6D9A9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zh-CN" sz="1400" b="1" dirty="0">
                <a:solidFill>
                  <a:srgbClr val="6D9A93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艺术语言与训练</a:t>
            </a:r>
            <a:endParaRPr lang="en-US" altLang="zh-CN" sz="1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rgbClr val="6D9A93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400" b="0" kern="1200">
          <a:solidFill>
            <a:srgbClr val="6D9A93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>
                <a:sym typeface="+mn-ea"/>
              </a:rPr>
              <a:t>二</a:t>
            </a:r>
            <a:r>
              <a:rPr lang="zh-CN" altLang="en-US" dirty="0">
                <a:sym typeface="+mn-ea"/>
              </a:rPr>
              <a:t>维动画概述</a:t>
            </a:r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第一章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6146" name="图片 7" descr="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1837" y="720247"/>
            <a:ext cx="5267325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" name="图片 8" descr="00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875" y="3679650"/>
            <a:ext cx="5267325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64296" y="1744898"/>
            <a:ext cx="281835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31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8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功夫熊猫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中的中景镜头</a:t>
            </a:r>
            <a:endParaRPr kumimoji="0" lang="zh-CN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753611" y="4704301"/>
            <a:ext cx="305635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35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9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功夫熊猫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中的近景镜头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59143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169" name="图片 9" descr="0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85" y="901932"/>
            <a:ext cx="8730641" cy="3804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536504" y="5111268"/>
            <a:ext cx="4045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413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10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功夫熊猫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中的特写镜头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787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8000" y="1028343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1.1.6 </a:t>
            </a:r>
            <a:r>
              <a:rPr lang="zh-CN" altLang="zh-CN" b="1" dirty="0"/>
              <a:t>运动</a:t>
            </a:r>
            <a:r>
              <a:rPr lang="zh-CN" altLang="zh-CN" b="1" dirty="0" smtClean="0"/>
              <a:t>摄影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运动摄影指摄影机在推、拉、摇、移、跟、升降、旋转和晃动等不同形式的运动中进行拍摄。运动摄影是现代影片的重要拍摄方法，它有助于突破电影的固定画幅比例界限，扩展视野、增强画面的动感和空间感、丰富画面的造型形式，也有助于描绘事件发生和发展的真实过程，表现事物在时空转化中的因果关系和对比关系，增强逼真性。在二维动画片中，运动摄影较为受限制，一般情况下，推、拉、摇、移较易表现，但涉及到第三维度（深度）的运动，尤其是镜头运动导致画面中景物发生透视变化时，不是二维动画的强项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07649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8000" y="255183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1.1.7 </a:t>
            </a:r>
            <a:r>
              <a:rPr lang="zh-CN" altLang="zh-CN" b="1" dirty="0"/>
              <a:t>拍摄张</a:t>
            </a:r>
            <a:r>
              <a:rPr lang="zh-CN" altLang="zh-CN" b="1" dirty="0" smtClean="0"/>
              <a:t>数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每秒我们不一定必须画或拍摄</a:t>
            </a:r>
            <a:r>
              <a:rPr lang="en-US" altLang="zh-CN" dirty="0"/>
              <a:t>24</a:t>
            </a:r>
            <a:r>
              <a:rPr lang="zh-CN" altLang="zh-CN" dirty="0"/>
              <a:t>张不同的画面。我们可以只绘制</a:t>
            </a:r>
            <a:r>
              <a:rPr lang="en-US" altLang="zh-CN" dirty="0"/>
              <a:t>12</a:t>
            </a:r>
            <a:r>
              <a:rPr lang="zh-CN" altLang="zh-CN" dirty="0"/>
              <a:t>张，每张拍两帧，同样在相同的时间内完成了相同的动作。如果每张画被拍摄一次，它被叫“一拍一”；如果每张画两次被拍摄，叫做 “一拍二” 。相应的，还有</a:t>
            </a:r>
            <a:r>
              <a:rPr lang="zh-CN" altLang="zh-CN" dirty="0" smtClean="0"/>
              <a:t>“一拍三” “一拍四”</a:t>
            </a:r>
            <a:r>
              <a:rPr lang="zh-CN" altLang="zh-CN" dirty="0"/>
              <a:t>等等。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53250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48000" y="227483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1.1.8</a:t>
            </a:r>
            <a:r>
              <a:rPr lang="zh-CN" altLang="zh-CN" b="1" dirty="0"/>
              <a:t>循环动画</a:t>
            </a:r>
            <a:endParaRPr lang="zh-CN" altLang="zh-CN" dirty="0"/>
          </a:p>
          <a:p>
            <a:r>
              <a:rPr lang="zh-CN" altLang="zh-CN" dirty="0"/>
              <a:t>许多物体的变化，都可以分解为连续重复而有规律的变化。很幸运，动画因为循环而成倍地减少了工作量。动画制作中的循环是指，重复地使用有限的几幅画面，形成周期性的运动。动画中常见的下雨、下雪、水流、火焰、烟、气流、风、电流、声波、人行走、动物奔跑，鸟飞翔，轮子的转动，机械运动以及有规律的曲线运动、圆周运动甚至透视中的背景运动等等，都可以采用循环动画来实现。</a:t>
            </a:r>
          </a:p>
        </p:txBody>
      </p:sp>
    </p:spTree>
    <p:extLst>
      <p:ext uri="{BB962C8B-B14F-4D97-AF65-F5344CB8AC3E}">
        <p14:creationId xmlns:p14="http://schemas.microsoft.com/office/powerpoint/2010/main" val="404741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950" y="49130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1.1.9</a:t>
            </a:r>
            <a:r>
              <a:rPr lang="zh-CN" altLang="zh-CN" b="1" dirty="0"/>
              <a:t>合成与</a:t>
            </a:r>
            <a:r>
              <a:rPr lang="zh-CN" altLang="zh-CN" b="1" dirty="0" smtClean="0"/>
              <a:t>特效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一般情况下，二维动画是分层来制作。例如，背景绘制在一层上面，而前景的角色绘制在另一层上面，分两道工序来进行。当这两道工序都完成后，在生成最后的动画前，我们必须把它们合到一起，成为一个完整的画面，这样的工作就称为合成。</a:t>
            </a:r>
            <a:endParaRPr lang="zh-CN" altLang="en-US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3" name="图片 15" descr="019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2566986"/>
            <a:ext cx="5267325" cy="4219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4026422" y="2694530"/>
            <a:ext cx="232427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81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11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最终合成镜头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3" name="图片 12" descr="ce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13950" y="4499610"/>
            <a:ext cx="5261610" cy="23583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图片 14" descr="qianji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83461" y="1523572"/>
            <a:ext cx="3616185" cy="14441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图片 15" descr="houji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83461" y="228600"/>
            <a:ext cx="3649589" cy="14574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图片 13" descr="rennew1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68673" y="3754933"/>
            <a:ext cx="1230973" cy="11716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图片 16" descr="desk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3276" y="3188777"/>
            <a:ext cx="2835397" cy="1132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96932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2" descr="Comp%20(0-00-04-05)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675" y="510239"/>
            <a:ext cx="5267325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89" name="图片 17" descr="Comp (0-00-04-05)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72514"/>
            <a:ext cx="5267325" cy="296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3419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313119" y="3050143"/>
            <a:ext cx="44216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93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14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动画短片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火红的青春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镜头添加特效前后的画面效果对比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2909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34194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48000" y="2551837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1.1.10</a:t>
            </a:r>
            <a:r>
              <a:rPr lang="zh-CN" altLang="zh-CN" b="1" dirty="0" smtClean="0"/>
              <a:t>剪辑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剪辑的功能是在合成镜头完成后，将这些镜头连接到一起形成整部影片。在此过程中，根据艺术表现力和实际播映的时间长度等情况，对镜头长度进行调整和编辑，在此会删剪、重复、增长一些镜头，并对镜头在全片中的位置和长度进行精确调整，最终剪接完成完整的动画作品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58515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二维动画制作流程简介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1.2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5216" y="384835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1.2.1 </a:t>
            </a:r>
            <a:r>
              <a:rPr lang="zh-CN" altLang="zh-CN" b="1" dirty="0"/>
              <a:t>传统二维动画制作方法</a:t>
            </a:r>
            <a:endParaRPr lang="zh-CN" altLang="zh-CN" dirty="0"/>
          </a:p>
          <a:p>
            <a:r>
              <a:rPr lang="zh-CN" altLang="zh-CN" dirty="0"/>
              <a:t>二维动画技术的历史与动画史同样悠久，后来经过不断的改进，渐渐形成现在的成熟的二维动画技术。这种动画技术应用非常广泛，许多著名的动画片，如《白雪公主》、《小鹿班比》、《猫和老鼠》，及绝大多数电视动画片都是用这种动画技术完成</a:t>
            </a:r>
            <a:r>
              <a:rPr lang="zh-CN" altLang="zh-CN" dirty="0" smtClean="0"/>
              <a:t>的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313" name="图片 18" descr="00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49" y="2260948"/>
            <a:ext cx="5267325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868574" y="2352743"/>
            <a:ext cx="311898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915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15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白雪公主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316" name="图片 24" descr="ss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318" y="2912301"/>
            <a:ext cx="5267325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9431120" y="2507169"/>
            <a:ext cx="241752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915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17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动画系列片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猫和老鼠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》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535552" y="2892572"/>
            <a:ext cx="4016020" cy="517645"/>
          </a:xfrm>
        </p:spPr>
        <p:txBody>
          <a:bodyPr/>
          <a:lstStyle/>
          <a:p>
            <a:r>
              <a:rPr lang="zh-CN" altLang="zh-CN" sz="2700" dirty="0"/>
              <a:t>影视动画的相关概念简介</a:t>
            </a:r>
            <a:endParaRPr lang="zh-CN" altLang="en-US" sz="27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ym typeface="+mn-ea"/>
              </a:rPr>
              <a:t>1.1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048000" y="185934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1.2.2 </a:t>
            </a:r>
            <a:r>
              <a:rPr lang="zh-CN" altLang="zh-CN" b="1" dirty="0"/>
              <a:t>数字时代的二维动画制作</a:t>
            </a:r>
            <a:r>
              <a:rPr lang="zh-CN" altLang="zh-CN" b="1" dirty="0" smtClean="0"/>
              <a:t>流程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客观来说，二维动画的基本制作流程近几十年来没有大的变化，依然是逐张绘制、上色、合成、输出等步骤，但是随着计算机技术的介入，二维动画的制作流程在完成效率上、画面效果上有了较大的提升。</a:t>
            </a:r>
          </a:p>
          <a:p>
            <a:r>
              <a:rPr lang="zh-CN" altLang="zh-CN" dirty="0"/>
              <a:t>现代计算机二维动画最为典型的制作流程如下：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在绘图软件中绘制动画线稿及背景。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在绘图软件中为动画线稿上色。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在合成软件中合成上色后的动画及背景。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在剪辑软件中剪辑并配音。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在剪辑软件中输出动画。</a:t>
            </a:r>
          </a:p>
        </p:txBody>
      </p:sp>
    </p:spTree>
    <p:extLst>
      <p:ext uri="{BB962C8B-B14F-4D97-AF65-F5344CB8AC3E}">
        <p14:creationId xmlns:p14="http://schemas.microsoft.com/office/powerpoint/2010/main" val="5400639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5361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550" y="421970"/>
            <a:ext cx="9176145" cy="5152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418675" y="5769874"/>
            <a:ext cx="408348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 bmk="_Ref22388948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_Ref22388948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1. 21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以</a:t>
            </a:r>
            <a:r>
              <a:rPr kumimoji="0" lang="en-US" altLang="zh-CN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TVPaint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animation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为制作方法的二维动画制作流程图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1275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4535552" y="2892572"/>
            <a:ext cx="4016020" cy="517645"/>
          </a:xfrm>
        </p:spPr>
        <p:txBody>
          <a:bodyPr/>
          <a:lstStyle/>
          <a:p>
            <a:r>
              <a:rPr lang="en-US" altLang="zh-CN" sz="2300" dirty="0" err="1"/>
              <a:t>TVPaint</a:t>
            </a:r>
            <a:r>
              <a:rPr lang="en-US" altLang="zh-CN" sz="2300" dirty="0"/>
              <a:t> animation</a:t>
            </a:r>
            <a:r>
              <a:rPr lang="zh-CN" altLang="en-US" sz="2300" dirty="0"/>
              <a:t>软件简介</a:t>
            </a:r>
            <a:endParaRPr lang="zh-CN" altLang="en-US" sz="23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ym typeface="+mn-ea"/>
              </a:rPr>
              <a:t>1.3</a:t>
            </a:r>
            <a:endParaRPr lang="en-US" altLang="zh-CN" dirty="0"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51527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9243" y="981092"/>
            <a:ext cx="434653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1.3.1 </a:t>
            </a:r>
            <a:r>
              <a:rPr lang="en-US" altLang="zh-CN" b="1" dirty="0" err="1"/>
              <a:t>TVPaint</a:t>
            </a:r>
            <a:r>
              <a:rPr lang="en-US" altLang="zh-CN" b="1" dirty="0"/>
              <a:t> animation</a:t>
            </a:r>
            <a:r>
              <a:rPr lang="zh-CN" altLang="zh-CN" b="1" dirty="0"/>
              <a:t>软件的特点及功能</a:t>
            </a:r>
            <a:endParaRPr lang="zh-CN" altLang="zh-CN" dirty="0"/>
          </a:p>
          <a:p>
            <a:pPr algn="just"/>
            <a:endParaRPr lang="en-US" altLang="zh-CN" dirty="0" smtClean="0"/>
          </a:p>
          <a:p>
            <a:pPr algn="just"/>
            <a:r>
              <a:rPr lang="en-US" altLang="zh-CN" dirty="0" err="1" smtClean="0"/>
              <a:t>TVPaint</a:t>
            </a:r>
            <a:r>
              <a:rPr lang="en-US" altLang="zh-CN" dirty="0" smtClean="0"/>
              <a:t> </a:t>
            </a:r>
            <a:r>
              <a:rPr lang="en-US" altLang="zh-CN" dirty="0"/>
              <a:t>animation</a:t>
            </a:r>
            <a:r>
              <a:rPr lang="zh-CN" altLang="zh-CN" dirty="0"/>
              <a:t>动画制作软件由法国</a:t>
            </a:r>
            <a:r>
              <a:rPr lang="en-US" altLang="zh-CN" dirty="0" err="1"/>
              <a:t>TVPaint</a:t>
            </a:r>
            <a:r>
              <a:rPr lang="zh-CN" altLang="zh-CN" dirty="0"/>
              <a:t>公司开发出品（官方网址：</a:t>
            </a:r>
            <a:r>
              <a:rPr lang="en-US" altLang="zh-CN" dirty="0"/>
              <a:t> http://www.TVPaint.com</a:t>
            </a:r>
            <a:r>
              <a:rPr lang="zh-CN" altLang="zh-CN" dirty="0"/>
              <a:t>）。使用</a:t>
            </a:r>
            <a:r>
              <a:rPr lang="en-US" altLang="zh-CN" dirty="0"/>
              <a:t> </a:t>
            </a:r>
            <a:r>
              <a:rPr lang="en-US" altLang="zh-CN" dirty="0" err="1"/>
              <a:t>TVPaint</a:t>
            </a:r>
            <a:r>
              <a:rPr lang="en-US" altLang="zh-CN" dirty="0"/>
              <a:t> animation</a:t>
            </a:r>
            <a:r>
              <a:rPr lang="zh-CN" altLang="zh-CN" dirty="0"/>
              <a:t>软件制作的动画作品有《凯尔经的秘密》（</a:t>
            </a:r>
            <a:r>
              <a:rPr lang="en-US" altLang="zh-CN" dirty="0"/>
              <a:t>The Secret of </a:t>
            </a:r>
            <a:r>
              <a:rPr lang="en-US" altLang="zh-CN" dirty="0" err="1"/>
              <a:t>Kells</a:t>
            </a:r>
            <a:r>
              <a:rPr lang="zh-CN" altLang="zh-CN" dirty="0"/>
              <a:t>）、《海洋之歌》（</a:t>
            </a:r>
            <a:r>
              <a:rPr lang="en-US" altLang="zh-CN" dirty="0"/>
              <a:t>Song of the Sea</a:t>
            </a:r>
            <a:r>
              <a:rPr lang="zh-CN" altLang="zh-CN" dirty="0"/>
              <a:t>）及《养家的人》（</a:t>
            </a:r>
            <a:r>
              <a:rPr lang="en-US" altLang="zh-CN" dirty="0"/>
              <a:t>The Breadwinner</a:t>
            </a:r>
            <a:r>
              <a:rPr lang="zh-CN" altLang="zh-CN" dirty="0"/>
              <a:t>）等。诸多如</a:t>
            </a:r>
            <a:r>
              <a:rPr lang="en-US" altLang="zh-CN" dirty="0" err="1"/>
              <a:t>Cartoom</a:t>
            </a:r>
            <a:r>
              <a:rPr lang="en-US" altLang="zh-CN" dirty="0"/>
              <a:t> Saloon</a:t>
            </a:r>
            <a:r>
              <a:rPr lang="zh-CN" altLang="zh-CN" dirty="0"/>
              <a:t>、</a:t>
            </a:r>
            <a:r>
              <a:rPr lang="en-US" altLang="zh-CN" dirty="0"/>
              <a:t>Les </a:t>
            </a:r>
            <a:r>
              <a:rPr lang="en-US" altLang="zh-CN" dirty="0" err="1"/>
              <a:t>Armateurs</a:t>
            </a:r>
            <a:r>
              <a:rPr lang="zh-CN" altLang="zh-CN" dirty="0"/>
              <a:t>、</a:t>
            </a:r>
            <a:r>
              <a:rPr lang="en-US" altLang="zh-CN" dirty="0" err="1"/>
              <a:t>Vivi</a:t>
            </a:r>
            <a:r>
              <a:rPr lang="en-US" altLang="zh-CN" dirty="0"/>
              <a:t> Film</a:t>
            </a:r>
            <a:r>
              <a:rPr lang="zh-CN" altLang="zh-CN" dirty="0"/>
              <a:t>等二维动画工作室，均以</a:t>
            </a:r>
            <a:r>
              <a:rPr lang="en-US" altLang="zh-CN" dirty="0"/>
              <a:t> </a:t>
            </a:r>
            <a:r>
              <a:rPr lang="en-US" altLang="zh-CN" dirty="0" err="1"/>
              <a:t>TVPaint</a:t>
            </a:r>
            <a:r>
              <a:rPr lang="en-US" altLang="zh-CN" dirty="0"/>
              <a:t> animation</a:t>
            </a:r>
            <a:r>
              <a:rPr lang="zh-CN" altLang="zh-CN" dirty="0"/>
              <a:t>作为动画制作软件。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409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1480" y="457200"/>
            <a:ext cx="5597698" cy="513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27102" y="5900897"/>
            <a:ext cx="398327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1. 22 </a:t>
            </a:r>
            <a:r>
              <a:rPr kumimoji="0" lang="en-US" altLang="zh-CN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仿宋_GB2312"/>
                <a:cs typeface="宋体" pitchFamily="2" charset="-122"/>
              </a:rPr>
              <a:t>TVPaint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仿宋_GB2312"/>
                <a:cs typeface="宋体" pitchFamily="2" charset="-122"/>
              </a:rPr>
              <a:t> animation 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11.5.0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专业版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97777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33" name="图片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84" y="626637"/>
            <a:ext cx="11144609" cy="443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432131" y="6116808"/>
            <a:ext cx="42087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9696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23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</a:t>
            </a:r>
            <a:r>
              <a:rPr kumimoji="0" lang="en-US" altLang="zh-CN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仿宋_GB2312"/>
                <a:cs typeface="宋体" pitchFamily="2" charset="-122"/>
              </a:rPr>
              <a:t>TVPaint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仿宋_GB2312"/>
                <a:cs typeface="宋体" pitchFamily="2" charset="-122"/>
              </a:rPr>
              <a:t> animation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软件中的功能区域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40452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8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041" y="970767"/>
            <a:ext cx="7797918" cy="3889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085567" y="5273133"/>
            <a:ext cx="249267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1. 24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新建项目面板</a:t>
            </a:r>
            <a:endParaRPr kumimoji="0" lang="zh-CN" alt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52702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9457" name="图片 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49" y="378911"/>
            <a:ext cx="11034563" cy="584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34227" y="6254590"/>
            <a:ext cx="356860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1. 25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设置好宽高比和帧速率后的</a:t>
            </a:r>
            <a:r>
              <a:rPr kumimoji="0" lang="en-US" altLang="zh-CN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TVPaint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aimation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操作界面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1560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1" name="图片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349" y="649582"/>
            <a:ext cx="2730674" cy="2094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064713" y="2999327"/>
            <a:ext cx="237994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1. 26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项目剪辑窗口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4" name="图片 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665" y="3526076"/>
            <a:ext cx="10934326" cy="189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01665" y="5772733"/>
            <a:ext cx="3181611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1. 27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项目剪辑时间轴窗口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487" name="图片 4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063" y="649582"/>
            <a:ext cx="4796894" cy="259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8254652" y="2869170"/>
            <a:ext cx="29060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1. 28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新建图层面板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91972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29" name="图片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99" y="577631"/>
            <a:ext cx="10535956" cy="5021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4455090" y="6046022"/>
            <a:ext cx="328181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1. 29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时间轴中的单帧图层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9686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3" name="图片 4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97" y="521000"/>
            <a:ext cx="2748972" cy="2549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926926" y="3257938"/>
            <a:ext cx="231731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1. 30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拖拽帧选项面板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6" name="图片 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645" y="4197895"/>
            <a:ext cx="11516709" cy="2048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196220" y="6397012"/>
            <a:ext cx="346006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1. 31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拖拽后形成的多帧图层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9" name="图片 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890" y="860247"/>
            <a:ext cx="38862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841293" y="3504159"/>
            <a:ext cx="37578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1. 32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在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仿宋_GB231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线稿图层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仿宋_GB231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中逐帧绘制动画线稿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7749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14532" y="2644170"/>
            <a:ext cx="7562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在开始介绍动画技术之前，有必要理解与动画相关的一些知识点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第一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，这样让我们对动画制作流程有一个整体的了解和宏观的把握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，在将来讲述时，不至于会碰到一些生疏的的概念，影响理解和知识的接收。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77" name="图片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97" y="424908"/>
            <a:ext cx="4387564" cy="249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1014608" y="3218223"/>
            <a:ext cx="373275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1. 33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在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仿宋_GB231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上色图层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仿宋_GB231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中逐帧为动画上色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80" name="图片 4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5878" y="424908"/>
            <a:ext cx="4383743" cy="2491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6"/>
          <p:cNvSpPr>
            <a:spLocks noChangeArrowheads="1"/>
          </p:cNvSpPr>
          <p:nvPr/>
        </p:nvSpPr>
        <p:spPr bwMode="auto">
          <a:xfrm>
            <a:off x="5504145" y="3218223"/>
            <a:ext cx="377033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1. 34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在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仿宋_GB2312" charset="-122"/>
                <a:cs typeface="Times New Roman" pitchFamily="18" charset="0"/>
              </a:rPr>
              <a:t>“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场景图层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仿宋_GB2312" charset="-122"/>
                <a:cs typeface="Times New Roman" pitchFamily="18" charset="0"/>
              </a:rPr>
              <a:t>”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中绘制动画背景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83" name="图片 2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78458" y="826718"/>
            <a:ext cx="1968164" cy="4487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9076642" y="5695751"/>
            <a:ext cx="276997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540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540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1.35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项目导出方法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4586" name="图片 5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97" y="3581519"/>
            <a:ext cx="4387564" cy="2744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5110619" y="6080076"/>
            <a:ext cx="276997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1.36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 charset="-122"/>
                <a:cs typeface="Times New Roman" pitchFamily="18" charset="0"/>
              </a:rPr>
              <a:t>输出动画成片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192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48000" y="2413338"/>
            <a:ext cx="6096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b="1" dirty="0"/>
              <a:t>课后题</a:t>
            </a:r>
            <a:r>
              <a:rPr lang="zh-CN" altLang="zh-CN" b="1" dirty="0" smtClean="0"/>
              <a:t>：</a:t>
            </a:r>
            <a:endParaRPr lang="en-US" altLang="zh-CN" b="1" dirty="0" smtClean="0"/>
          </a:p>
          <a:p>
            <a:endParaRPr lang="zh-CN" altLang="zh-CN" b="1" dirty="0"/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请说出二维数字动画片中期制作流程。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被称为“关系镜头”的景别什么？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“一拍二”相比较与“一拍一”有哪些优势和劣势？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一个动作是否可以成为循环运动的关键点是什么？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altLang="zh-CN" dirty="0"/>
              <a:t>简述数字二维动画制作相比较于传统的二维动画制作的优势。</a:t>
            </a:r>
          </a:p>
        </p:txBody>
      </p:sp>
    </p:spTree>
    <p:extLst>
      <p:ext uri="{BB962C8B-B14F-4D97-AF65-F5344CB8AC3E}">
        <p14:creationId xmlns:p14="http://schemas.microsoft.com/office/powerpoint/2010/main" val="3693248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282883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1.1.1 </a:t>
            </a:r>
            <a:r>
              <a:rPr lang="zh-CN" altLang="zh-CN" b="1" dirty="0" smtClean="0"/>
              <a:t>剧本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就像一切影视作品开始之前，必须有一个剧本作为之后的拍摄依据，动画片同样需要剧本的支撑。“剧本，剧本，一剧之本”。这一步，创作者一定不要吝惜时间和精力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29224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737" y="860823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1.1.2 </a:t>
            </a:r>
            <a:r>
              <a:rPr lang="zh-CN" altLang="zh-CN" b="1" dirty="0"/>
              <a:t>美术</a:t>
            </a:r>
            <a:r>
              <a:rPr lang="zh-CN" altLang="zh-CN" b="1" dirty="0" smtClean="0"/>
              <a:t>设计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美术设计包括整体风格设计、造型设计和场景设计三个方面。它是确定一部动画片的美术风格、角色造型等关键步骤。整体风格确定整个片子的气质，可以通过对主要场景和情节的绘画表现，来展示片子的造型风格、动作风格、色彩、场景处理等。</a:t>
            </a:r>
            <a:endParaRPr lang="zh-CN" altLang="en-US" dirty="0"/>
          </a:p>
        </p:txBody>
      </p:sp>
      <p:pic>
        <p:nvPicPr>
          <p:cNvPr id="1028" name="图片 1" descr="712100637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8674" y="2836035"/>
            <a:ext cx="179070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图片 2" descr="71210063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036" y="2993198"/>
            <a:ext cx="1933575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图片 3" descr="712100637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663" y="1294226"/>
            <a:ext cx="200025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4" descr="712100637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9808" y="3736148"/>
            <a:ext cx="2219325" cy="2105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       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2159989" y="6344492"/>
            <a:ext cx="823566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1. 1</a:t>
            </a:r>
            <a:r>
              <a:rPr kumimoji="0" lang="zh-CN" altLang="en-US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好莱坞动画片</a:t>
            </a:r>
            <a:r>
              <a:rPr kumimoji="0" lang="en-US" altLang="zh-CN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马达加斯加</a:t>
            </a:r>
            <a:r>
              <a:rPr kumimoji="0" lang="en-US" altLang="zh-CN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 bmk="_Ref223887372">
                <a:ln>
                  <a:noFill/>
                </a:ln>
                <a:solidFill>
                  <a:schemeClr val="tx1"/>
                </a:solidFill>
                <a:effectLst/>
                <a:latin typeface="仿宋_GB2312"/>
                <a:ea typeface="黑体" pitchFamily="49" charset="-122"/>
                <a:cs typeface="宋体" pitchFamily="2" charset="-122"/>
              </a:rPr>
              <a:t>中的角色造型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9140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       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050" name="图片 39" descr="050920yzbd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076" y="457199"/>
            <a:ext cx="5276850" cy="370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图片 40" descr="050920yzbd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961" y="457199"/>
            <a:ext cx="5276850" cy="302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2956142" y="4940271"/>
            <a:ext cx="712731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790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4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云的彼端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场景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2659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       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8000" y="269033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1.1.3 </a:t>
            </a:r>
            <a:r>
              <a:rPr lang="zh-CN" altLang="zh-CN" b="1" dirty="0" smtClean="0"/>
              <a:t>镜头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b="1" dirty="0"/>
              <a:t>镜头</a:t>
            </a:r>
            <a:r>
              <a:rPr lang="zh-CN" altLang="zh-CN" dirty="0"/>
              <a:t>的英文是</a:t>
            </a:r>
            <a:r>
              <a:rPr lang="en-US" altLang="zh-CN" dirty="0"/>
              <a:t>Cut</a:t>
            </a:r>
            <a:r>
              <a:rPr lang="zh-CN" altLang="zh-CN" dirty="0"/>
              <a:t>。一个连续无间断的画面被称为镜头。其时间长度不一，如果画面切换，则是换了一个镜头。当一个画面结束时会转移到下一个画面，这是剪切胶片的结果，因此被称为“</a:t>
            </a:r>
            <a:r>
              <a:rPr lang="en-US" altLang="zh-CN" dirty="0"/>
              <a:t>Cut</a:t>
            </a:r>
            <a:r>
              <a:rPr lang="zh-CN" altLang="zh-CN" dirty="0"/>
              <a:t>”。</a:t>
            </a:r>
          </a:p>
        </p:txBody>
      </p:sp>
    </p:spTree>
    <p:extLst>
      <p:ext uri="{BB962C8B-B14F-4D97-AF65-F5344CB8AC3E}">
        <p14:creationId xmlns:p14="http://schemas.microsoft.com/office/powerpoint/2010/main" val="30784734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       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846" y="457200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1.1.4 </a:t>
            </a:r>
            <a:r>
              <a:rPr lang="zh-CN" altLang="zh-CN" b="1" dirty="0"/>
              <a:t>分镜头台本</a:t>
            </a:r>
            <a:endParaRPr lang="zh-CN" altLang="zh-CN" dirty="0"/>
          </a:p>
          <a:p>
            <a:r>
              <a:rPr lang="zh-CN" altLang="zh-CN" dirty="0"/>
              <a:t>分镜头台本又称为故事板（</a:t>
            </a:r>
            <a:r>
              <a:rPr lang="en-US" altLang="zh-CN" dirty="0"/>
              <a:t>Storyboard</a:t>
            </a:r>
            <a:r>
              <a:rPr lang="zh-CN" altLang="zh-CN" dirty="0"/>
              <a:t>）</a:t>
            </a:r>
            <a:r>
              <a:rPr lang="en-US" altLang="zh-CN" dirty="0"/>
              <a:t>,</a:t>
            </a:r>
            <a:r>
              <a:rPr lang="zh-CN" altLang="zh-CN" dirty="0"/>
              <a:t>是导演根据文字剧本进行再创作的一个工作台本。具体一点说，分镜头台本是这样形态结构：图画与文字并存，一个镜头一般由一个或几个画面来表述，文字主要用来说明每个镜头的长度、本镜头内人物的台词以及动作等。</a:t>
            </a:r>
            <a:endParaRPr lang="zh-CN" altLang="en-US" dirty="0"/>
          </a:p>
        </p:txBody>
      </p:sp>
      <p:pic>
        <p:nvPicPr>
          <p:cNvPr id="3074" name="图片 41" descr="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496" y="2276084"/>
            <a:ext cx="2552700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图片 42" descr="0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766" y="2276084"/>
            <a:ext cx="2562225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9814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53019" y="6145644"/>
            <a:ext cx="928596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083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5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动画电影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闪闪红星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分镜头台本（摘自动客网站）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2298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仿宋_GB2312"/>
                <a:cs typeface="Times New Roman" pitchFamily="18" charset="0"/>
              </a:rPr>
              <a:t>       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050" y="511521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b="1" dirty="0"/>
              <a:t>1.1.5 </a:t>
            </a:r>
            <a:r>
              <a:rPr lang="zh-CN" altLang="zh-CN" b="1" dirty="0"/>
              <a:t>景</a:t>
            </a:r>
            <a:r>
              <a:rPr lang="zh-CN" altLang="zh-CN" b="1" dirty="0" smtClean="0"/>
              <a:t>别</a:t>
            </a:r>
            <a:endParaRPr lang="en-US" altLang="zh-CN" b="1" dirty="0" smtClean="0"/>
          </a:p>
          <a:p>
            <a:endParaRPr lang="zh-CN" altLang="zh-CN" dirty="0"/>
          </a:p>
          <a:p>
            <a:r>
              <a:rPr lang="zh-CN" altLang="zh-CN" dirty="0"/>
              <a:t>景别是指被摄主体在画面中呈现的范围，一般分为远景、全景、中景、近景和特写。不同的景别有不同的叙事功能和艺术风格。</a:t>
            </a:r>
            <a:endParaRPr lang="zh-CN" alt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1" name="图片 5" descr="0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527" y="1967263"/>
            <a:ext cx="5267325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6764054" y="2004841"/>
            <a:ext cx="340707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191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6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功夫熊猫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中的远景镜头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5124" name="图片 6" descr="0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008" y="4384371"/>
            <a:ext cx="5267325" cy="2295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7196333" y="4459788"/>
            <a:ext cx="404590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1. </a:t>
            </a:r>
            <a:r>
              <a:rPr kumimoji="0" lang="en-US" altLang="zh-CN" sz="1000" b="0" i="0" u="none" strike="noStrike" cap="none" normalizeH="0" baseline="0" dirty="0" smtClean="0" bmk="_Ref223888246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7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动画片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《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功夫熊猫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》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黑体" pitchFamily="49" charset="-122"/>
                <a:cs typeface="宋体" pitchFamily="2" charset="-122"/>
              </a:rPr>
              <a:t>中的全景镜头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5452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4b44437-e619-473b-a7df-a8ba6c1c9022"/>
  <p:tag name="COMMONDATA" val="eyJoZGlkIjoiNGFkMjZkNDcwYTg2OTQ0ZWRhYWZiNzNlZDU5N2ZjZWQ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1508</Words>
  <Application>Microsoft Office PowerPoint</Application>
  <PresentationFormat>自定义</PresentationFormat>
  <Paragraphs>95</Paragraphs>
  <Slides>31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自定义设计方案</vt:lpstr>
      <vt:lpstr>1_自定义设计方案</vt:lpstr>
      <vt:lpstr>二维动画概述</vt:lpstr>
      <vt:lpstr>影视动画的相关概念简介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二维动画制作流程简介</vt:lpstr>
      <vt:lpstr>PowerPoint 演示文稿</vt:lpstr>
      <vt:lpstr>PowerPoint 演示文稿</vt:lpstr>
      <vt:lpstr>PowerPoint 演示文稿</vt:lpstr>
      <vt:lpstr>TVPaint animation软件简介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songyuhan</dc:creator>
  <cp:lastModifiedBy>田在儒</cp:lastModifiedBy>
  <cp:revision>50</cp:revision>
  <dcterms:created xsi:type="dcterms:W3CDTF">2022-09-20T13:08:00Z</dcterms:created>
  <dcterms:modified xsi:type="dcterms:W3CDTF">2024-05-07T05:44:15Z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CFFC246B8BB351BD3C9D296398CCAED0</vt:lpwstr>
  </property>
</Properties>
</file>